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63" r:id="rId2"/>
    <p:sldId id="261" r:id="rId3"/>
    <p:sldId id="259" r:id="rId4"/>
    <p:sldId id="260" r:id="rId5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36"/>
    <p:restoredTop sz="94710"/>
  </p:normalViewPr>
  <p:slideViewPr>
    <p:cSldViewPr snapToGrid="0" snapToObjects="1">
      <p:cViewPr>
        <p:scale>
          <a:sx n="132" d="100"/>
          <a:sy n="132" d="100"/>
        </p:scale>
        <p:origin x="2992" y="-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10.png>
</file>

<file path=ppt/media/image11.tiff>
</file>

<file path=ppt/media/image12.png>
</file>

<file path=ppt/media/image13.tiff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94EB4-F6E3-5B47-8508-C437B8AFEE49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B8AAB-E4E8-BF44-9EF1-DF9A0BDEF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8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0B8AAB-E4E8-BF44-9EF1-DF9A0BDEF2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5785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is POTR_NA_CedarBreaks.21-0301A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0B8AAB-E4E8-BF44-9EF1-DF9A0BDEF26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79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68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49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8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70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0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1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93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138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61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70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47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1559-E516-CF44-AE7C-AA2C5B0B8A9F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8916-1C73-B347-B25B-B516A4AAA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38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32B5647-F8DE-48B8-B076-EAD6D69A3925}"/>
              </a:ext>
            </a:extLst>
          </p:cNvPr>
          <p:cNvSpPr/>
          <p:nvPr/>
        </p:nvSpPr>
        <p:spPr>
          <a:xfrm>
            <a:off x="333682" y="853726"/>
            <a:ext cx="6308079" cy="69483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294FD2-4BAB-A84C-AB58-1AC59E6CB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117" y="5829452"/>
            <a:ext cx="6062262" cy="181867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6116249-EFFF-8A4C-80DB-81F4F48F92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26" y="3497757"/>
            <a:ext cx="2246362" cy="12813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2E66D8D-DD0C-A74C-9827-56A76F5986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799" y="1139604"/>
            <a:ext cx="2299738" cy="1301433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4F744725-C93A-7848-9487-79DF899B149E}"/>
              </a:ext>
            </a:extLst>
          </p:cNvPr>
          <p:cNvSpPr txBox="1"/>
          <p:nvPr/>
        </p:nvSpPr>
        <p:spPr>
          <a:xfrm rot="16200000">
            <a:off x="123211" y="3871547"/>
            <a:ext cx="682067" cy="246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209466-67A0-E740-85B9-64FBCC94BFD1}"/>
              </a:ext>
            </a:extLst>
          </p:cNvPr>
          <p:cNvSpPr/>
          <p:nvPr/>
        </p:nvSpPr>
        <p:spPr>
          <a:xfrm>
            <a:off x="462057" y="2469528"/>
            <a:ext cx="6087252" cy="68834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Climwin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site, separately for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groups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core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species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random effects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variables and seasonal windows selected to minimize AIC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3E7439-4826-3446-B92F-439252AFCA82}"/>
              </a:ext>
            </a:extLst>
          </p:cNvPr>
          <p:cNvSpPr txBox="1"/>
          <p:nvPr/>
        </p:nvSpPr>
        <p:spPr>
          <a:xfrm>
            <a:off x="361390" y="3277218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2: Combine primary climate drivers, DBH, and year in GLS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82A4F0-807F-2F4E-960D-0B513807F6D2}"/>
              </a:ext>
            </a:extLst>
          </p:cNvPr>
          <p:cNvSpPr/>
          <p:nvPr/>
        </p:nvSpPr>
        <p:spPr>
          <a:xfrm>
            <a:off x="462057" y="4819243"/>
            <a:ext cx="6087252" cy="72973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GLS model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species (separately for each site)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tree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random effect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autocorrelation structure to account for stochasticity of individual growth trends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3715954-F54F-1745-B839-CFCA4B7F4782}"/>
              </a:ext>
            </a:extLst>
          </p:cNvPr>
          <p:cNvSpPr/>
          <p:nvPr/>
        </p:nvSpPr>
        <p:spPr>
          <a:xfrm rot="5400000">
            <a:off x="3376236" y="5412113"/>
            <a:ext cx="249744" cy="418094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93D9B7-2351-0846-81A9-F63B07DCC542}"/>
              </a:ext>
            </a:extLst>
          </p:cNvPr>
          <p:cNvSpPr txBox="1"/>
          <p:nvPr/>
        </p:nvSpPr>
        <p:spPr>
          <a:xfrm rot="16200000">
            <a:off x="2655264" y="3844781"/>
            <a:ext cx="826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Helvetica" pitchFamily="2" charset="0"/>
                <a:cs typeface="Arial" panose="020B0604020202020204" pitchFamily="34" charset="0"/>
              </a:rPr>
              <a:t>driver variables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927E95-CF10-BC41-8F24-554BB14EB1A1}"/>
              </a:ext>
            </a:extLst>
          </p:cNvPr>
          <p:cNvSpPr txBox="1"/>
          <p:nvPr/>
        </p:nvSpPr>
        <p:spPr>
          <a:xfrm>
            <a:off x="361390" y="853726"/>
            <a:ext cx="27783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1: Identify primary climate drivers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BD78D3E3-ABA5-FD4F-87C2-64844B9EE83A}"/>
              </a:ext>
            </a:extLst>
          </p:cNvPr>
          <p:cNvSpPr/>
          <p:nvPr/>
        </p:nvSpPr>
        <p:spPr>
          <a:xfrm rot="5400000">
            <a:off x="5164541" y="2110975"/>
            <a:ext cx="46754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2B9408-73CA-3849-9C76-05A8A6236E45}"/>
              </a:ext>
            </a:extLst>
          </p:cNvPr>
          <p:cNvSpPr/>
          <p:nvPr/>
        </p:nvSpPr>
        <p:spPr>
          <a:xfrm>
            <a:off x="3277579" y="3554880"/>
            <a:ext cx="3271729" cy="8834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2 climate drivers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: objectively selected from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groups, along with seasonal window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DBH 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(reconstructed over tree’s lifespan)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5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year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0ACBE1A-765F-1449-BB0E-C1BB3AA24074}"/>
              </a:ext>
            </a:extLst>
          </p:cNvPr>
          <p:cNvSpPr/>
          <p:nvPr/>
        </p:nvSpPr>
        <p:spPr>
          <a:xfrm>
            <a:off x="3277579" y="1234082"/>
            <a:ext cx="3271730" cy="86188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ED83F0-D0BC-0944-B2C1-447CEDF8D045}"/>
              </a:ext>
            </a:extLst>
          </p:cNvPr>
          <p:cNvSpPr/>
          <p:nvPr/>
        </p:nvSpPr>
        <p:spPr>
          <a:xfrm rot="16200000">
            <a:off x="2468942" y="1438728"/>
            <a:ext cx="1243951" cy="5055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climate variables (monthly)</a:t>
            </a:r>
            <a:endParaRPr lang="en-US" sz="10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92EE38-08A1-2643-B863-D30E67E59716}"/>
              </a:ext>
            </a:extLst>
          </p:cNvPr>
          <p:cNvSpPr txBox="1"/>
          <p:nvPr/>
        </p:nvSpPr>
        <p:spPr>
          <a:xfrm>
            <a:off x="3335883" y="1385268"/>
            <a:ext cx="18437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Precipitation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PPT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 day frequency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PDF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Streamflow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4B7543-5362-7447-89C0-7E946185184E}"/>
              </a:ext>
            </a:extLst>
          </p:cNvPr>
          <p:cNvSpPr txBox="1"/>
          <p:nvPr/>
        </p:nvSpPr>
        <p:spPr>
          <a:xfrm>
            <a:off x="5215182" y="1385268"/>
            <a:ext cx="1426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mean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min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max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PET </a:t>
            </a:r>
            <a:r>
              <a:rPr lang="en-US" sz="1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5433C1-03EE-2D42-A2BA-0875A04FDCED}"/>
              </a:ext>
            </a:extLst>
          </p:cNvPr>
          <p:cNvSpPr txBox="1"/>
          <p:nvPr/>
        </p:nvSpPr>
        <p:spPr>
          <a:xfrm>
            <a:off x="5278266" y="2184761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772906-5284-A249-9E52-5FAD3ABA6A4D}"/>
              </a:ext>
            </a:extLst>
          </p:cNvPr>
          <p:cNvSpPr txBox="1"/>
          <p:nvPr/>
        </p:nvSpPr>
        <p:spPr>
          <a:xfrm>
            <a:off x="5190617" y="1197209"/>
            <a:ext cx="13580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group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C0B9FE-2D2C-CE42-8C65-99D494989F26}"/>
              </a:ext>
            </a:extLst>
          </p:cNvPr>
          <p:cNvSpPr txBox="1"/>
          <p:nvPr/>
        </p:nvSpPr>
        <p:spPr>
          <a:xfrm>
            <a:off x="3340911" y="1197209"/>
            <a:ext cx="9396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group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4C2387-EDB0-DF49-A1E5-64570157AAC9}"/>
              </a:ext>
            </a:extLst>
          </p:cNvPr>
          <p:cNvSpPr txBox="1"/>
          <p:nvPr/>
        </p:nvSpPr>
        <p:spPr>
          <a:xfrm>
            <a:off x="3315231" y="1899290"/>
            <a:ext cx="1133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*some sites only</a:t>
            </a: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C8BAA973-B085-FB4D-9A6D-1F1B1EDE6A61}"/>
              </a:ext>
            </a:extLst>
          </p:cNvPr>
          <p:cNvSpPr/>
          <p:nvPr/>
        </p:nvSpPr>
        <p:spPr>
          <a:xfrm rot="5400000">
            <a:off x="927035" y="2110976"/>
            <a:ext cx="467549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009935-FDDF-6444-87FA-C0C7A4F09553}"/>
              </a:ext>
            </a:extLst>
          </p:cNvPr>
          <p:cNvSpPr txBox="1"/>
          <p:nvPr/>
        </p:nvSpPr>
        <p:spPr>
          <a:xfrm>
            <a:off x="1040300" y="2184761"/>
            <a:ext cx="31337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E2AACA1B-18EB-3A44-8BFB-F2AB3BB80D72}"/>
              </a:ext>
            </a:extLst>
          </p:cNvPr>
          <p:cNvSpPr/>
          <p:nvPr/>
        </p:nvSpPr>
        <p:spPr>
          <a:xfrm rot="5400000">
            <a:off x="5145699" y="3188129"/>
            <a:ext cx="492402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172AFEC8-B305-9141-86C9-6A65A1AEF77F}"/>
              </a:ext>
            </a:extLst>
          </p:cNvPr>
          <p:cNvSpPr/>
          <p:nvPr/>
        </p:nvSpPr>
        <p:spPr>
          <a:xfrm rot="5400000">
            <a:off x="5190397" y="4449229"/>
            <a:ext cx="44277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4BDD7F-4A75-2E4E-A96A-4751CBC7382D}"/>
              </a:ext>
            </a:extLst>
          </p:cNvPr>
          <p:cNvSpPr txBox="1"/>
          <p:nvPr/>
        </p:nvSpPr>
        <p:spPr>
          <a:xfrm>
            <a:off x="5291737" y="4526654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B0F656-443F-8047-B846-1ACEF9FEDB23}"/>
              </a:ext>
            </a:extLst>
          </p:cNvPr>
          <p:cNvSpPr txBox="1"/>
          <p:nvPr/>
        </p:nvSpPr>
        <p:spPr>
          <a:xfrm>
            <a:off x="2497117" y="7467655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1000" b="1" dirty="0">
                <a:solidFill>
                  <a:schemeClr val="accent5">
                    <a:lumMod val="75000"/>
                  </a:schemeClr>
                </a:solidFill>
              </a:rPr>
              <a:t>year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768340E-902E-2245-B88D-E68EE9C14A17}"/>
              </a:ext>
            </a:extLst>
          </p:cNvPr>
          <p:cNvSpPr txBox="1"/>
          <p:nvPr/>
        </p:nvSpPr>
        <p:spPr>
          <a:xfrm>
            <a:off x="1016714" y="7467655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1000" b="1" dirty="0">
                <a:solidFill>
                  <a:schemeClr val="accent6">
                    <a:lumMod val="75000"/>
                  </a:schemeClr>
                </a:solidFill>
              </a:rPr>
              <a:t>DBH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 (cm)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9B0D17-2B28-2E4B-BE5E-B7348E64608A}"/>
              </a:ext>
            </a:extLst>
          </p:cNvPr>
          <p:cNvSpPr txBox="1"/>
          <p:nvPr/>
        </p:nvSpPr>
        <p:spPr>
          <a:xfrm>
            <a:off x="3481994" y="7467655"/>
            <a:ext cx="1639724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1000" b="1" dirty="0">
                <a:solidFill>
                  <a:srgbClr val="0432FF"/>
                </a:solidFill>
              </a:rPr>
              <a:t>PPT </a:t>
            </a:r>
            <a:r>
              <a:rPr lang="en-US" sz="1000" dirty="0">
                <a:solidFill>
                  <a:srgbClr val="0432FF"/>
                </a:solidFill>
              </a:rPr>
              <a:t>p.Nov-c.Jul (mm mo</a:t>
            </a:r>
            <a:r>
              <a:rPr lang="en-US" sz="1000" baseline="30000" dirty="0">
                <a:solidFill>
                  <a:srgbClr val="0432FF"/>
                </a:solidFill>
              </a:rPr>
              <a:t>-1</a:t>
            </a:r>
            <a:r>
              <a:rPr lang="en-US" sz="1000" dirty="0">
                <a:solidFill>
                  <a:srgbClr val="0432FF"/>
                </a:solidFill>
              </a:rPr>
              <a:t>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869251-8409-9D4D-ABBF-2254CAFE9E52}"/>
              </a:ext>
            </a:extLst>
          </p:cNvPr>
          <p:cNvSpPr txBox="1"/>
          <p:nvPr/>
        </p:nvSpPr>
        <p:spPr>
          <a:xfrm>
            <a:off x="5214709" y="7467655"/>
            <a:ext cx="1237614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1000" b="1" dirty="0">
                <a:solidFill>
                  <a:srgbClr val="C00000"/>
                </a:solidFill>
              </a:rPr>
              <a:t>T</a:t>
            </a:r>
            <a:r>
              <a:rPr lang="en-US" sz="1000" b="1" baseline="-25000" dirty="0">
                <a:solidFill>
                  <a:srgbClr val="C00000"/>
                </a:solidFill>
              </a:rPr>
              <a:t>max</a:t>
            </a:r>
            <a:r>
              <a:rPr lang="en-US" sz="1000" b="1" dirty="0">
                <a:solidFill>
                  <a:srgbClr val="C00000"/>
                </a:solidFill>
              </a:rPr>
              <a:t> c.May-c.Jul</a:t>
            </a:r>
            <a:r>
              <a:rPr lang="en-US" sz="1000" dirty="0">
                <a:solidFill>
                  <a:srgbClr val="C00000"/>
                </a:solidFill>
              </a:rPr>
              <a:t> (°C)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5CF92F-73E1-BE4B-AEBC-055E1A31A432}"/>
              </a:ext>
            </a:extLst>
          </p:cNvPr>
          <p:cNvSpPr txBox="1"/>
          <p:nvPr/>
        </p:nvSpPr>
        <p:spPr>
          <a:xfrm rot="16200000">
            <a:off x="115759" y="6549256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3147B60-07B5-3D45-901F-EB608ADD6011}"/>
              </a:ext>
            </a:extLst>
          </p:cNvPr>
          <p:cNvSpPr txBox="1"/>
          <p:nvPr/>
        </p:nvSpPr>
        <p:spPr>
          <a:xfrm rot="16200000">
            <a:off x="143777" y="1470797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9661C4-E71C-D947-8841-01887BFBCE4D}"/>
              </a:ext>
            </a:extLst>
          </p:cNvPr>
          <p:cNvSpPr txBox="1"/>
          <p:nvPr/>
        </p:nvSpPr>
        <p:spPr>
          <a:xfrm>
            <a:off x="841104" y="1922979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residuals</a:t>
            </a: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5195D75D-11CB-4F42-B45D-7F09B4A1A92C}"/>
              </a:ext>
            </a:extLst>
          </p:cNvPr>
          <p:cNvSpPr/>
          <p:nvPr/>
        </p:nvSpPr>
        <p:spPr>
          <a:xfrm rot="5400000">
            <a:off x="939420" y="4449229"/>
            <a:ext cx="44277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8E4B6F-F294-A24F-8C77-45EF555E5055}"/>
              </a:ext>
            </a:extLst>
          </p:cNvPr>
          <p:cNvSpPr txBox="1"/>
          <p:nvPr/>
        </p:nvSpPr>
        <p:spPr>
          <a:xfrm>
            <a:off x="1052360" y="4526654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3849441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>
            <a:extLst>
              <a:ext uri="{FF2B5EF4-FFF2-40B4-BE49-F238E27FC236}">
                <a16:creationId xmlns:a16="http://schemas.microsoft.com/office/drawing/2014/main" id="{4F744725-C93A-7848-9487-79DF899B149E}"/>
              </a:ext>
            </a:extLst>
          </p:cNvPr>
          <p:cNvSpPr txBox="1"/>
          <p:nvPr/>
        </p:nvSpPr>
        <p:spPr>
          <a:xfrm rot="16200000">
            <a:off x="123211" y="3871547"/>
            <a:ext cx="682067" cy="246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C4B4A0-0CF7-8349-866A-268ED2F7D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40" y="1175098"/>
            <a:ext cx="2159693" cy="12439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48EB1-1800-F34D-9F13-4C81B8DC8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35" y="3550088"/>
            <a:ext cx="2159692" cy="123989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E209466-67A0-E740-85B9-64FBCC94BFD1}"/>
              </a:ext>
            </a:extLst>
          </p:cNvPr>
          <p:cNvSpPr/>
          <p:nvPr/>
        </p:nvSpPr>
        <p:spPr>
          <a:xfrm>
            <a:off x="462057" y="2469528"/>
            <a:ext cx="6087252" cy="68834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Climwin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site, separately for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groups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core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species 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random effects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variables and seasonal windows selected to minimize AIC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3E7439-4826-3446-B92F-439252AFCA82}"/>
              </a:ext>
            </a:extLst>
          </p:cNvPr>
          <p:cNvSpPr txBox="1"/>
          <p:nvPr/>
        </p:nvSpPr>
        <p:spPr>
          <a:xfrm>
            <a:off x="361390" y="3277218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2: Combine primary climate drivers, DBH, and year in GLS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82A4F0-807F-2F4E-960D-0B513807F6D2}"/>
              </a:ext>
            </a:extLst>
          </p:cNvPr>
          <p:cNvSpPr/>
          <p:nvPr/>
        </p:nvSpPr>
        <p:spPr>
          <a:xfrm>
            <a:off x="462057" y="4819243"/>
            <a:ext cx="6087252" cy="72973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1" u="sng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GLS model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run by species (separately for each site)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i="1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tree</a:t>
            </a: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 random effect</a:t>
            </a:r>
            <a:endParaRPr lang="en-US" sz="1000" i="1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autocorrelation structure to account for stochasticity of individual growth trends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3715954-F54F-1745-B839-CFCA4B7F4782}"/>
              </a:ext>
            </a:extLst>
          </p:cNvPr>
          <p:cNvSpPr/>
          <p:nvPr/>
        </p:nvSpPr>
        <p:spPr>
          <a:xfrm rot="5400000">
            <a:off x="3376236" y="5412113"/>
            <a:ext cx="249744" cy="418094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93D9B7-2351-0846-81A9-F63B07DCC542}"/>
              </a:ext>
            </a:extLst>
          </p:cNvPr>
          <p:cNvSpPr txBox="1"/>
          <p:nvPr/>
        </p:nvSpPr>
        <p:spPr>
          <a:xfrm rot="16200000">
            <a:off x="2655264" y="3844781"/>
            <a:ext cx="826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Helvetica" pitchFamily="2" charset="0"/>
                <a:cs typeface="Arial" panose="020B0604020202020204" pitchFamily="34" charset="0"/>
              </a:rPr>
              <a:t>driver variables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927E95-CF10-BC41-8F24-554BB14EB1A1}"/>
              </a:ext>
            </a:extLst>
          </p:cNvPr>
          <p:cNvSpPr txBox="1"/>
          <p:nvPr/>
        </p:nvSpPr>
        <p:spPr>
          <a:xfrm>
            <a:off x="361390" y="853726"/>
            <a:ext cx="27783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Helvetica" pitchFamily="2" charset="0"/>
                <a:cs typeface="Arial" panose="020B0604020202020204" pitchFamily="34" charset="0"/>
              </a:rPr>
              <a:t>Step 1: Identify primary climate drivers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BD78D3E3-ABA5-FD4F-87C2-64844B9EE83A}"/>
              </a:ext>
            </a:extLst>
          </p:cNvPr>
          <p:cNvSpPr/>
          <p:nvPr/>
        </p:nvSpPr>
        <p:spPr>
          <a:xfrm rot="5400000">
            <a:off x="5164541" y="2110975"/>
            <a:ext cx="46754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2B9408-73CA-3849-9C76-05A8A6236E45}"/>
              </a:ext>
            </a:extLst>
          </p:cNvPr>
          <p:cNvSpPr/>
          <p:nvPr/>
        </p:nvSpPr>
        <p:spPr>
          <a:xfrm>
            <a:off x="3277579" y="3557373"/>
            <a:ext cx="3271729" cy="9004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2 climate drivers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: objectively selected from </a:t>
            </a:r>
            <a:r>
              <a:rPr lang="en-US" sz="1000" b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and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000" b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</a:t>
            </a:r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groups, along with seasonal window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DBH 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(reconstructed over tree’s lifespan)</a:t>
            </a:r>
            <a:endParaRPr lang="en-US" sz="10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chemeClr val="accent5">
                    <a:lumMod val="7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year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0ACBE1A-765F-1449-BB0E-C1BB3AA24074}"/>
              </a:ext>
            </a:extLst>
          </p:cNvPr>
          <p:cNvSpPr/>
          <p:nvPr/>
        </p:nvSpPr>
        <p:spPr>
          <a:xfrm>
            <a:off x="3277579" y="1220014"/>
            <a:ext cx="3271730" cy="86188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ED83F0-D0BC-0944-B2C1-447CEDF8D045}"/>
              </a:ext>
            </a:extLst>
          </p:cNvPr>
          <p:cNvSpPr/>
          <p:nvPr/>
        </p:nvSpPr>
        <p:spPr>
          <a:xfrm rot="16200000">
            <a:off x="2468942" y="1438728"/>
            <a:ext cx="1243951" cy="5055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climate variables (monthly)</a:t>
            </a:r>
            <a:endParaRPr lang="en-US" sz="10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92EE38-08A1-2643-B863-D30E67E59716}"/>
              </a:ext>
            </a:extLst>
          </p:cNvPr>
          <p:cNvSpPr txBox="1"/>
          <p:nvPr/>
        </p:nvSpPr>
        <p:spPr>
          <a:xfrm>
            <a:off x="3335883" y="1385268"/>
            <a:ext cx="18437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Precipitation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PPT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Precip day frequency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PDF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  <a:p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Streamflow (</a:t>
            </a:r>
            <a:r>
              <a:rPr lang="en-US" sz="1000" i="1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SF</a:t>
            </a:r>
            <a:r>
              <a:rPr lang="en-US" sz="1000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)*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4B7543-5362-7447-89C0-7E946185184E}"/>
              </a:ext>
            </a:extLst>
          </p:cNvPr>
          <p:cNvSpPr txBox="1"/>
          <p:nvPr/>
        </p:nvSpPr>
        <p:spPr>
          <a:xfrm>
            <a:off x="5215182" y="1385268"/>
            <a:ext cx="1426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mean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min</a:t>
            </a:r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1000" i="1" baseline="-25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max</a:t>
            </a:r>
          </a:p>
          <a:p>
            <a:r>
              <a:rPr lang="en-US" sz="1000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PET </a:t>
            </a:r>
            <a:r>
              <a:rPr lang="en-US" sz="1000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5433C1-03EE-2D42-A2BA-0875A04FDCED}"/>
              </a:ext>
            </a:extLst>
          </p:cNvPr>
          <p:cNvSpPr txBox="1"/>
          <p:nvPr/>
        </p:nvSpPr>
        <p:spPr>
          <a:xfrm>
            <a:off x="5278266" y="2184761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772906-5284-A249-9E52-5FAD3ABA6A4D}"/>
              </a:ext>
            </a:extLst>
          </p:cNvPr>
          <p:cNvSpPr txBox="1"/>
          <p:nvPr/>
        </p:nvSpPr>
        <p:spPr>
          <a:xfrm>
            <a:off x="5190617" y="1197209"/>
            <a:ext cx="13580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Temperature group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C0B9FE-2D2C-CE42-8C65-99D494989F26}"/>
              </a:ext>
            </a:extLst>
          </p:cNvPr>
          <p:cNvSpPr txBox="1"/>
          <p:nvPr/>
        </p:nvSpPr>
        <p:spPr>
          <a:xfrm>
            <a:off x="3340911" y="1197209"/>
            <a:ext cx="9396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>
                <a:solidFill>
                  <a:srgbClr val="0432FF"/>
                </a:solidFill>
                <a:latin typeface="Helvetica" pitchFamily="2" charset="0"/>
                <a:cs typeface="Arial" panose="020B0604020202020204" pitchFamily="34" charset="0"/>
              </a:rPr>
              <a:t>Water group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4C2387-EDB0-DF49-A1E5-64570157AAC9}"/>
              </a:ext>
            </a:extLst>
          </p:cNvPr>
          <p:cNvSpPr txBox="1"/>
          <p:nvPr/>
        </p:nvSpPr>
        <p:spPr>
          <a:xfrm>
            <a:off x="3315231" y="1899290"/>
            <a:ext cx="1133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*some sites only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757C1850-B91D-CE4E-982C-7331815CD8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3227"/>
          <a:stretch/>
        </p:blipFill>
        <p:spPr>
          <a:xfrm>
            <a:off x="5448302" y="5649575"/>
            <a:ext cx="1107046" cy="1210994"/>
          </a:xfrm>
          <a:prstGeom prst="rect">
            <a:avLst/>
          </a:prstGeom>
        </p:spPr>
      </p:pic>
      <p:sp>
        <p:nvSpPr>
          <p:cNvPr id="30" name="Right Arrow 29">
            <a:extLst>
              <a:ext uri="{FF2B5EF4-FFF2-40B4-BE49-F238E27FC236}">
                <a16:creationId xmlns:a16="http://schemas.microsoft.com/office/drawing/2014/main" id="{C8BAA973-B085-FB4D-9A6D-1F1B1EDE6A61}"/>
              </a:ext>
            </a:extLst>
          </p:cNvPr>
          <p:cNvSpPr/>
          <p:nvPr/>
        </p:nvSpPr>
        <p:spPr>
          <a:xfrm rot="5400000">
            <a:off x="927035" y="2110976"/>
            <a:ext cx="467549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009935-FDDF-6444-87FA-C0C7A4F09553}"/>
              </a:ext>
            </a:extLst>
          </p:cNvPr>
          <p:cNvSpPr txBox="1"/>
          <p:nvPr/>
        </p:nvSpPr>
        <p:spPr>
          <a:xfrm>
            <a:off x="1040300" y="2184761"/>
            <a:ext cx="31337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E2AACA1B-18EB-3A44-8BFB-F2AB3BB80D72}"/>
              </a:ext>
            </a:extLst>
          </p:cNvPr>
          <p:cNvSpPr/>
          <p:nvPr/>
        </p:nvSpPr>
        <p:spPr>
          <a:xfrm rot="5400000">
            <a:off x="5145699" y="3188129"/>
            <a:ext cx="492402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172AFEC8-B305-9141-86C9-6A65A1AEF77F}"/>
              </a:ext>
            </a:extLst>
          </p:cNvPr>
          <p:cNvSpPr/>
          <p:nvPr/>
        </p:nvSpPr>
        <p:spPr>
          <a:xfrm rot="5400000">
            <a:off x="5190397" y="4463297"/>
            <a:ext cx="44277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7030A0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4BDD7F-4A75-2E4E-A96A-4751CBC7382D}"/>
              </a:ext>
            </a:extLst>
          </p:cNvPr>
          <p:cNvSpPr txBox="1"/>
          <p:nvPr/>
        </p:nvSpPr>
        <p:spPr>
          <a:xfrm>
            <a:off x="5291737" y="4526654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7030A0"/>
                </a:solidFill>
                <a:latin typeface="Helvetica" pitchFamily="2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5195D75D-11CB-4F42-B45D-7F09B4A1A92C}"/>
              </a:ext>
            </a:extLst>
          </p:cNvPr>
          <p:cNvSpPr/>
          <p:nvPr/>
        </p:nvSpPr>
        <p:spPr>
          <a:xfrm rot="5400000">
            <a:off x="939420" y="4463297"/>
            <a:ext cx="442778" cy="431906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8E4B6F-F294-A24F-8C77-45EF555E5055}"/>
              </a:ext>
            </a:extLst>
          </p:cNvPr>
          <p:cNvSpPr txBox="1"/>
          <p:nvPr/>
        </p:nvSpPr>
        <p:spPr>
          <a:xfrm>
            <a:off x="1052360" y="4526654"/>
            <a:ext cx="22726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  <a:cs typeface="Arial" panose="020B0604020202020204" pitchFamily="34" charset="0"/>
              </a:rPr>
              <a:t>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B0F656-443F-8047-B846-1ACEF9FEDB23}"/>
              </a:ext>
            </a:extLst>
          </p:cNvPr>
          <p:cNvSpPr txBox="1"/>
          <p:nvPr/>
        </p:nvSpPr>
        <p:spPr>
          <a:xfrm>
            <a:off x="2019912" y="7600597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5">
                    <a:lumMod val="75000"/>
                  </a:schemeClr>
                </a:solidFill>
              </a:rPr>
              <a:t>year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768340E-902E-2245-B88D-E68EE9C14A17}"/>
              </a:ext>
            </a:extLst>
          </p:cNvPr>
          <p:cNvSpPr txBox="1"/>
          <p:nvPr/>
        </p:nvSpPr>
        <p:spPr>
          <a:xfrm>
            <a:off x="749912" y="7600597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6">
                    <a:lumMod val="75000"/>
                  </a:schemeClr>
                </a:solidFill>
              </a:rPr>
              <a:t>DBH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 (cm)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9B0D17-2B28-2E4B-BE5E-B7348E64608A}"/>
              </a:ext>
            </a:extLst>
          </p:cNvPr>
          <p:cNvSpPr txBox="1"/>
          <p:nvPr/>
        </p:nvSpPr>
        <p:spPr>
          <a:xfrm>
            <a:off x="3036508" y="7600597"/>
            <a:ext cx="120936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0432FF"/>
                </a:solidFill>
              </a:rPr>
              <a:t>PPT </a:t>
            </a:r>
            <a:r>
              <a:rPr lang="en-US" sz="1000" dirty="0" err="1">
                <a:solidFill>
                  <a:srgbClr val="0432FF"/>
                </a:solidFill>
              </a:rPr>
              <a:t>p.Jun-c.Jul</a:t>
            </a:r>
            <a:r>
              <a:rPr lang="en-US" sz="1000" dirty="0">
                <a:solidFill>
                  <a:srgbClr val="0432FF"/>
                </a:solidFill>
              </a:rPr>
              <a:t> (mm mo</a:t>
            </a:r>
            <a:r>
              <a:rPr lang="en-US" sz="1000" baseline="30000" dirty="0">
                <a:solidFill>
                  <a:srgbClr val="0432FF"/>
                </a:solidFill>
              </a:rPr>
              <a:t>-1</a:t>
            </a:r>
            <a:r>
              <a:rPr lang="en-US" sz="1000" dirty="0">
                <a:solidFill>
                  <a:srgbClr val="0432FF"/>
                </a:solidFill>
              </a:rPr>
              <a:t>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869251-8409-9D4D-ABBF-2254CAFE9E52}"/>
              </a:ext>
            </a:extLst>
          </p:cNvPr>
          <p:cNvSpPr txBox="1"/>
          <p:nvPr/>
        </p:nvSpPr>
        <p:spPr>
          <a:xfrm>
            <a:off x="4321809" y="7600597"/>
            <a:ext cx="12093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rgbClr val="C00000"/>
                </a:solidFill>
              </a:rPr>
              <a:t>T</a:t>
            </a:r>
            <a:r>
              <a:rPr lang="en-US" sz="1000" b="1" baseline="-25000" dirty="0" err="1">
                <a:solidFill>
                  <a:srgbClr val="C00000"/>
                </a:solidFill>
              </a:rPr>
              <a:t>max</a:t>
            </a:r>
            <a:r>
              <a:rPr lang="en-US" sz="1000" b="1" dirty="0">
                <a:solidFill>
                  <a:srgbClr val="C00000"/>
                </a:solidFill>
              </a:rPr>
              <a:t> </a:t>
            </a:r>
            <a:r>
              <a:rPr lang="en-US" sz="1000" dirty="0" err="1">
                <a:solidFill>
                  <a:srgbClr val="C00000"/>
                </a:solidFill>
              </a:rPr>
              <a:t>p.Aug</a:t>
            </a:r>
            <a:r>
              <a:rPr lang="en-US" sz="1000" dirty="0">
                <a:solidFill>
                  <a:srgbClr val="C00000"/>
                </a:solidFill>
              </a:rPr>
              <a:t> (°C)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5CF92F-73E1-BE4B-AEBC-055E1A31A432}"/>
              </a:ext>
            </a:extLst>
          </p:cNvPr>
          <p:cNvSpPr txBox="1"/>
          <p:nvPr/>
        </p:nvSpPr>
        <p:spPr>
          <a:xfrm rot="16200000">
            <a:off x="115759" y="6549256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3147B60-07B5-3D45-901F-EB608ADD6011}"/>
              </a:ext>
            </a:extLst>
          </p:cNvPr>
          <p:cNvSpPr txBox="1"/>
          <p:nvPr/>
        </p:nvSpPr>
        <p:spPr>
          <a:xfrm rot="16200000">
            <a:off x="143777" y="1470797"/>
            <a:ext cx="68206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RW</a:t>
            </a:r>
            <a:r>
              <a:rPr lang="en-US" sz="1000" dirty="0"/>
              <a:t> (mm)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9661C4-E71C-D947-8841-01887BFBCE4D}"/>
              </a:ext>
            </a:extLst>
          </p:cNvPr>
          <p:cNvSpPr txBox="1"/>
          <p:nvPr/>
        </p:nvSpPr>
        <p:spPr>
          <a:xfrm>
            <a:off x="898979" y="1865104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residuals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FA6CE-243F-6F4B-95CD-E86CF133E3E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537411" y="5754413"/>
            <a:ext cx="4948283" cy="190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42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2552D67-8688-9B46-9181-7CFD34949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72" y="5620485"/>
            <a:ext cx="1399172" cy="8420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BD4E4E-F29A-7140-8A6D-FDC5D9382FC9}"/>
              </a:ext>
            </a:extLst>
          </p:cNvPr>
          <p:cNvSpPr txBox="1"/>
          <p:nvPr/>
        </p:nvSpPr>
        <p:spPr>
          <a:xfrm rot="16200000">
            <a:off x="141063" y="3624833"/>
            <a:ext cx="463588" cy="1789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63" i="1" dirty="0"/>
              <a:t>RW</a:t>
            </a:r>
            <a:r>
              <a:rPr lang="en-US" sz="563" dirty="0"/>
              <a:t> (mm)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311816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 and climate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group,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437866" y="4969503"/>
            <a:ext cx="1141508" cy="819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 independent, objectively selected 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year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03561" y="2575004"/>
            <a:ext cx="799559" cy="398943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26183"/>
            <a:ext cx="747093" cy="13987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autocorrelation structure to account for stochasticity of individual growth trends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055359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74632" y="5137403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82097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524181" y="5655918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64ED75A-E356-5443-8C3E-8D58E75F46E4}"/>
              </a:ext>
            </a:extLst>
          </p:cNvPr>
          <p:cNvSpPr/>
          <p:nvPr/>
        </p:nvSpPr>
        <p:spPr>
          <a:xfrm>
            <a:off x="3003340" y="2739346"/>
            <a:ext cx="2597646" cy="8534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A5B49A-AD70-F34F-9247-5637EDFE8C20}"/>
              </a:ext>
            </a:extLst>
          </p:cNvPr>
          <p:cNvSpPr/>
          <p:nvPr/>
        </p:nvSpPr>
        <p:spPr>
          <a:xfrm>
            <a:off x="2934666" y="270744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candidate climate drivers (monthly)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26" name="Picture 2" descr="Blank Thermometer | Clipart Panda - Free Clipart Images">
            <a:extLst>
              <a:ext uri="{FF2B5EF4-FFF2-40B4-BE49-F238E27FC236}">
                <a16:creationId xmlns:a16="http://schemas.microsoft.com/office/drawing/2014/main" id="{A67B4B33-896A-2543-8461-F7D1EDE9C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763" y="2958391"/>
            <a:ext cx="136082" cy="524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ree Raindrops Clipart, Download Free Clip Art, Free Clip Art on ...">
            <a:extLst>
              <a:ext uri="{FF2B5EF4-FFF2-40B4-BE49-F238E27FC236}">
                <a16:creationId xmlns:a16="http://schemas.microsoft.com/office/drawing/2014/main" id="{3C64B09B-03FE-F246-9E84-304F07492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964" y="2891900"/>
            <a:ext cx="381796" cy="257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E919C7C5-0443-EC47-AD60-0E6BE0D3C425}"/>
              </a:ext>
            </a:extLst>
          </p:cNvPr>
          <p:cNvSpPr txBox="1"/>
          <p:nvPr/>
        </p:nvSpPr>
        <p:spPr>
          <a:xfrm>
            <a:off x="4137535" y="3014014"/>
            <a:ext cx="1055711" cy="473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Precipitation (PPT)</a:t>
            </a:r>
          </a:p>
          <a:p>
            <a:r>
              <a:rPr lang="en-US" sz="619" dirty="0"/>
              <a:t>Precip day frequency (PDF)*</a:t>
            </a:r>
          </a:p>
          <a:p>
            <a:r>
              <a:rPr lang="en-US" sz="619" dirty="0"/>
              <a:t>Streamflow (SF)*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EC9AAAB-6D02-1A46-9564-239ADB903E5F}"/>
              </a:ext>
            </a:extLst>
          </p:cNvPr>
          <p:cNvSpPr txBox="1"/>
          <p:nvPr/>
        </p:nvSpPr>
        <p:spPr>
          <a:xfrm>
            <a:off x="3228541" y="2995464"/>
            <a:ext cx="805392" cy="664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i="1" dirty="0"/>
              <a:t>T</a:t>
            </a:r>
            <a:r>
              <a:rPr lang="en-US" sz="619" i="1" baseline="-25000" dirty="0"/>
              <a:t>mean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min</a:t>
            </a:r>
            <a:r>
              <a:rPr lang="en-US" sz="619" i="1" dirty="0"/>
              <a:t> </a:t>
            </a:r>
          </a:p>
          <a:p>
            <a:r>
              <a:rPr lang="en-US" sz="619" i="1" dirty="0"/>
              <a:t>T</a:t>
            </a:r>
            <a:r>
              <a:rPr lang="en-US" sz="619" i="1" baseline="-25000" dirty="0"/>
              <a:t>max</a:t>
            </a:r>
          </a:p>
          <a:p>
            <a:r>
              <a:rPr lang="en-US" sz="619" dirty="0"/>
              <a:t>Potential Evapotranspiration (</a:t>
            </a:r>
            <a:r>
              <a:rPr lang="en-US" sz="619" i="1" dirty="0"/>
              <a:t>PET</a:t>
            </a:r>
            <a:r>
              <a:rPr lang="en-US" sz="619" dirty="0"/>
              <a:t>)*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619865" y="3038170"/>
            <a:ext cx="1767301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growth (RW, BAI, or ∆AGB)</a:t>
            </a:r>
            <a:endParaRPr lang="en-US" sz="675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84192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089096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203975" y="2871778"/>
            <a:ext cx="87075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Temperature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142563" y="2880970"/>
            <a:ext cx="630301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u="sng" dirty="0"/>
              <a:t>Water group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EF198A-2326-4449-A730-F4171895ED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431" y="3200696"/>
            <a:ext cx="2100748" cy="12276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7CE93DA-CAFC-4846-910C-DF285F9F1F86}"/>
              </a:ext>
            </a:extLst>
          </p:cNvPr>
          <p:cNvSpPr txBox="1"/>
          <p:nvPr/>
        </p:nvSpPr>
        <p:spPr>
          <a:xfrm>
            <a:off x="4122818" y="3444915"/>
            <a:ext cx="1567053" cy="18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19" dirty="0"/>
              <a:t>* not available for all sites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F0FF146-BA64-9C4C-8821-B8EF8C5412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04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7952F6-A55A-7B49-AF06-3D1D487A555F}"/>
              </a:ext>
            </a:extLst>
          </p:cNvPr>
          <p:cNvGrpSpPr/>
          <p:nvPr/>
        </p:nvGrpSpPr>
        <p:grpSpPr>
          <a:xfrm>
            <a:off x="424892" y="3144254"/>
            <a:ext cx="2096792" cy="1273843"/>
            <a:chOff x="370467" y="724728"/>
            <a:chExt cx="3430971" cy="19655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DA9CBC-76DA-C347-8363-1F4C0473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BD4E4E-F29A-7140-8A6D-FDC5D9382FC9}"/>
                </a:ext>
              </a:extLst>
            </p:cNvPr>
            <p:cNvSpPr txBox="1"/>
            <p:nvPr/>
          </p:nvSpPr>
          <p:spPr>
            <a:xfrm rot="16200000">
              <a:off x="323707" y="1240666"/>
              <a:ext cx="386352" cy="292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45B25FA-12F1-0D49-85F9-9DE4E8A9B9B3}"/>
              </a:ext>
            </a:extLst>
          </p:cNvPr>
          <p:cNvSpPr txBox="1"/>
          <p:nvPr/>
        </p:nvSpPr>
        <p:spPr>
          <a:xfrm>
            <a:off x="246349" y="2761055"/>
            <a:ext cx="2712602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1: Identify most significant climate drivers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8B6AFE-9C29-E243-8864-6249CCE6F85A}"/>
              </a:ext>
            </a:extLst>
          </p:cNvPr>
          <p:cNvSpPr txBox="1"/>
          <p:nvPr/>
        </p:nvSpPr>
        <p:spPr>
          <a:xfrm>
            <a:off x="246349" y="4451761"/>
            <a:ext cx="400943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b="1" u="sng" dirty="0"/>
              <a:t>Step 2: Combine DBH, climate, and environmental drivers in GLS model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2048677-2325-3744-B692-464A52FE39E4}"/>
              </a:ext>
            </a:extLst>
          </p:cNvPr>
          <p:cNvSpPr/>
          <p:nvPr/>
        </p:nvSpPr>
        <p:spPr>
          <a:xfrm>
            <a:off x="2508179" y="3911002"/>
            <a:ext cx="785974" cy="19176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chemeClr val="tx1"/>
                </a:solidFill>
              </a:rPr>
              <a:t>y: residuals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20165C1-2F95-C24D-85D8-F92614E7A962}"/>
              </a:ext>
            </a:extLst>
          </p:cNvPr>
          <p:cNvSpPr/>
          <p:nvPr/>
        </p:nvSpPr>
        <p:spPr>
          <a:xfrm rot="5400000">
            <a:off x="3613788" y="3582004"/>
            <a:ext cx="208346" cy="227267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435905-EE5D-8549-BFAA-DD26A0C7083D}"/>
              </a:ext>
            </a:extLst>
          </p:cNvPr>
          <p:cNvSpPr/>
          <p:nvPr/>
        </p:nvSpPr>
        <p:spPr>
          <a:xfrm>
            <a:off x="3324974" y="3816781"/>
            <a:ext cx="785973" cy="3783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climwin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6C783C02-2416-E643-9D80-6D03C4CB478D}"/>
              </a:ext>
            </a:extLst>
          </p:cNvPr>
          <p:cNvSpPr/>
          <p:nvPr/>
        </p:nvSpPr>
        <p:spPr>
          <a:xfrm>
            <a:off x="4145521" y="385388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FD945F-FF97-DA43-BC36-80C2D433B03E}"/>
              </a:ext>
            </a:extLst>
          </p:cNvPr>
          <p:cNvSpPr/>
          <p:nvPr/>
        </p:nvSpPr>
        <p:spPr>
          <a:xfrm>
            <a:off x="4395132" y="3780327"/>
            <a:ext cx="1205854" cy="389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top climate drivers</a:t>
            </a:r>
            <a:r>
              <a:rPr lang="en-US" sz="675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top driver in each of 3 groups, </a:t>
            </a:r>
          </a:p>
          <a:p>
            <a:pPr algn="ctr"/>
            <a:r>
              <a:rPr lang="en-US" sz="675" dirty="0">
                <a:solidFill>
                  <a:schemeClr val="tx1"/>
                </a:solidFill>
              </a:rPr>
              <a:t>optimal time windows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57EBD4-2929-CA44-8E9B-EC3E10EC0B95}"/>
              </a:ext>
            </a:extLst>
          </p:cNvPr>
          <p:cNvSpPr txBox="1"/>
          <p:nvPr/>
        </p:nvSpPr>
        <p:spPr>
          <a:xfrm>
            <a:off x="4999736" y="4208763"/>
            <a:ext cx="77186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675" dirty="0"/>
              <a:t>remove any redundancy </a:t>
            </a:r>
            <a:r>
              <a:rPr lang="en-US" sz="675" dirty="0" err="1"/>
              <a:t>w.r.t.</a:t>
            </a:r>
            <a:r>
              <a:rPr lang="en-US" sz="675" dirty="0"/>
              <a:t> PET(*) or collinearity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AFD822-54EB-A546-BA5E-C58CF4C4B283}"/>
              </a:ext>
            </a:extLst>
          </p:cNvPr>
          <p:cNvSpPr/>
          <p:nvPr/>
        </p:nvSpPr>
        <p:spPr>
          <a:xfrm>
            <a:off x="374110" y="4810599"/>
            <a:ext cx="1141508" cy="698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2-3 independent top climate drivers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reconstructed DBH</a:t>
            </a:r>
          </a:p>
          <a:p>
            <a:pPr marL="160734" indent="-160734">
              <a:buFont typeface="Arial" panose="020B0604020202020204" pitchFamily="34" charset="0"/>
              <a:buChar char="•"/>
            </a:pPr>
            <a:r>
              <a:rPr lang="en-US" sz="788" dirty="0"/>
              <a:t>atmospheric pollution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A4A6996-4A8B-B646-8A94-EECD528A5CBA}"/>
              </a:ext>
            </a:extLst>
          </p:cNvPr>
          <p:cNvCxnSpPr>
            <a:cxnSpLocks/>
            <a:stCxn id="17" idx="2"/>
            <a:endCxn id="37" idx="0"/>
          </p:cNvCxnSpPr>
          <p:nvPr/>
        </p:nvCxnSpPr>
        <p:spPr>
          <a:xfrm rot="5400000">
            <a:off x="2651135" y="2463674"/>
            <a:ext cx="640655" cy="405319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5F676-AF6A-0C4C-8B12-34F93DA9EFD0}"/>
              </a:ext>
            </a:extLst>
          </p:cNvPr>
          <p:cNvSpPr/>
          <p:nvPr/>
        </p:nvSpPr>
        <p:spPr>
          <a:xfrm>
            <a:off x="2081515" y="4983974"/>
            <a:ext cx="747093" cy="13987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i="1" dirty="0">
                <a:solidFill>
                  <a:schemeClr val="tx1"/>
                </a:solidFill>
              </a:rPr>
              <a:t>GLS model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species random effect</a:t>
            </a:r>
          </a:p>
          <a:p>
            <a:pPr algn="ctr"/>
            <a:endParaRPr lang="en-US" sz="788" i="1" dirty="0">
              <a:solidFill>
                <a:schemeClr val="tx1"/>
              </a:solidFill>
            </a:endParaRPr>
          </a:p>
          <a:p>
            <a:pPr algn="ctr"/>
            <a:r>
              <a:rPr lang="en-US" sz="788" dirty="0">
                <a:solidFill>
                  <a:schemeClr val="tx1"/>
                </a:solidFill>
              </a:rPr>
              <a:t>simultaneous detrending with spline on year (by individual)</a:t>
            </a:r>
          </a:p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4A6E8F3B-5FD0-394A-B1C6-4F9D18CCDA84}"/>
              </a:ext>
            </a:extLst>
          </p:cNvPr>
          <p:cNvSpPr/>
          <p:nvPr/>
        </p:nvSpPr>
        <p:spPr>
          <a:xfrm>
            <a:off x="1680784" y="5280748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85BDE54-6DA5-4D43-A846-D8BF448D66F5}"/>
              </a:ext>
            </a:extLst>
          </p:cNvPr>
          <p:cNvSpPr/>
          <p:nvPr/>
        </p:nvSpPr>
        <p:spPr>
          <a:xfrm>
            <a:off x="2901166" y="5504921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D27118-282B-FC47-A588-45E1464D4F83}"/>
              </a:ext>
            </a:extLst>
          </p:cNvPr>
          <p:cNvSpPr txBox="1"/>
          <p:nvPr/>
        </p:nvSpPr>
        <p:spPr>
          <a:xfrm rot="16200000">
            <a:off x="-127152" y="5020469"/>
            <a:ext cx="826049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8" b="1" dirty="0"/>
              <a:t>driver variables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6FCBC9B-3561-CC45-8EEA-119C05077B16}"/>
              </a:ext>
            </a:extLst>
          </p:cNvPr>
          <p:cNvSpPr/>
          <p:nvPr/>
        </p:nvSpPr>
        <p:spPr>
          <a:xfrm>
            <a:off x="1675073" y="5953894"/>
            <a:ext cx="235565" cy="259538"/>
          </a:xfrm>
          <a:prstGeom prst="rightArrow">
            <a:avLst>
              <a:gd name="adj1" fmla="val 36243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8" dirty="0">
              <a:solidFill>
                <a:schemeClr val="tx1"/>
              </a:solidFill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34BB4E8-4751-DA44-B5C7-F7DCD3522DE9}"/>
              </a:ext>
            </a:extLst>
          </p:cNvPr>
          <p:cNvGrpSpPr/>
          <p:nvPr/>
        </p:nvGrpSpPr>
        <p:grpSpPr>
          <a:xfrm>
            <a:off x="198813" y="5751220"/>
            <a:ext cx="1246199" cy="744434"/>
            <a:chOff x="3997" y="724728"/>
            <a:chExt cx="3797441" cy="1965542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328F36A8-C515-8140-AFCF-9E96B5DD9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94" y="724728"/>
              <a:ext cx="3161444" cy="196554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35CEDAE-6351-C84C-84E7-4D3F45EA4E63}"/>
                </a:ext>
              </a:extLst>
            </p:cNvPr>
            <p:cNvSpPr txBox="1"/>
            <p:nvPr/>
          </p:nvSpPr>
          <p:spPr>
            <a:xfrm rot="16200000" flipH="1">
              <a:off x="120103" y="1048907"/>
              <a:ext cx="577086" cy="809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63" dirty="0"/>
                <a:t>∆r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6A6EC97-52AE-7548-89C6-CE39364AC609}"/>
              </a:ext>
            </a:extLst>
          </p:cNvPr>
          <p:cNvSpPr txBox="1"/>
          <p:nvPr/>
        </p:nvSpPr>
        <p:spPr>
          <a:xfrm>
            <a:off x="457627" y="5777216"/>
            <a:ext cx="105990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(plot w/o spline)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B35A0D-3ECE-F44B-B002-4827606C0E1A}"/>
              </a:ext>
            </a:extLst>
          </p:cNvPr>
          <p:cNvGrpSpPr/>
          <p:nvPr/>
        </p:nvGrpSpPr>
        <p:grpSpPr>
          <a:xfrm>
            <a:off x="3324974" y="2703024"/>
            <a:ext cx="2276013" cy="1230815"/>
            <a:chOff x="5477898" y="157395"/>
            <a:chExt cx="4046245" cy="2188116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64ED75A-E356-5443-8C3E-8D58E75F46E4}"/>
                </a:ext>
              </a:extLst>
            </p:cNvPr>
            <p:cNvSpPr/>
            <p:nvPr/>
          </p:nvSpPr>
          <p:spPr>
            <a:xfrm>
              <a:off x="5477898" y="219550"/>
              <a:ext cx="4046244" cy="15172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A5B49A-AD70-F34F-9247-5637EDFE8C20}"/>
                </a:ext>
              </a:extLst>
            </p:cNvPr>
            <p:cNvSpPr/>
            <p:nvPr/>
          </p:nvSpPr>
          <p:spPr>
            <a:xfrm>
              <a:off x="5900344" y="157395"/>
              <a:ext cx="2949445" cy="4308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75" b="1" dirty="0">
                  <a:solidFill>
                    <a:schemeClr val="tx1"/>
                  </a:solidFill>
                </a:rPr>
                <a:t>candidate climate drivers (CRU monthly)</a:t>
              </a:r>
              <a:endParaRPr lang="en-US" sz="675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Blank Thermometer | Clipart Panda - Free Clipart Images">
              <a:extLst>
                <a:ext uri="{FF2B5EF4-FFF2-40B4-BE49-F238E27FC236}">
                  <a16:creationId xmlns:a16="http://schemas.microsoft.com/office/drawing/2014/main" id="{A67B4B33-896A-2543-8461-F7D1EDE9C7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5047" y="763043"/>
              <a:ext cx="241923" cy="932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Free Raindrops Clipart, Download Free Clip Art, Free Clip Art on ...">
              <a:extLst>
                <a:ext uri="{FF2B5EF4-FFF2-40B4-BE49-F238E27FC236}">
                  <a16:creationId xmlns:a16="http://schemas.microsoft.com/office/drawing/2014/main" id="{3C64B09B-03FE-F246-9E84-304F07492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0094" y="716350"/>
              <a:ext cx="868527" cy="585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919C7C5-0443-EC47-AD60-0E6BE0D3C425}"/>
                </a:ext>
              </a:extLst>
            </p:cNvPr>
            <p:cNvSpPr txBox="1"/>
            <p:nvPr/>
          </p:nvSpPr>
          <p:spPr>
            <a:xfrm>
              <a:off x="6543475" y="1337223"/>
              <a:ext cx="1418432" cy="502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precipitation</a:t>
              </a:r>
            </a:p>
            <a:p>
              <a:pPr algn="ctr"/>
              <a:r>
                <a:rPr lang="en-US" sz="619" dirty="0"/>
                <a:t>n precip days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C9AAAB-6D02-1A46-9564-239ADB903E5F}"/>
                </a:ext>
              </a:extLst>
            </p:cNvPr>
            <p:cNvSpPr txBox="1"/>
            <p:nvPr/>
          </p:nvSpPr>
          <p:spPr>
            <a:xfrm>
              <a:off x="5901294" y="995626"/>
              <a:ext cx="631300" cy="1349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19" dirty="0"/>
                <a:t>mean T</a:t>
              </a:r>
            </a:p>
            <a:p>
              <a:r>
                <a:rPr lang="en-US" sz="619" dirty="0"/>
                <a:t>min T</a:t>
              </a:r>
            </a:p>
            <a:p>
              <a:r>
                <a:rPr lang="en-US" sz="619" dirty="0"/>
                <a:t>max T</a:t>
              </a:r>
            </a:p>
            <a:p>
              <a:r>
                <a:rPr lang="en-US" sz="619" dirty="0"/>
                <a:t>PET*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1F0D1FD-C3A3-004C-868A-16DEFBE974D7}"/>
                </a:ext>
              </a:extLst>
            </p:cNvPr>
            <p:cNvSpPr txBox="1"/>
            <p:nvPr/>
          </p:nvSpPr>
          <p:spPr>
            <a:xfrm>
              <a:off x="7961905" y="1163603"/>
              <a:ext cx="1562238" cy="672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19" dirty="0"/>
                <a:t>daily T range</a:t>
              </a:r>
            </a:p>
            <a:p>
              <a:pPr algn="ctr"/>
              <a:r>
                <a:rPr lang="en-US" sz="619" dirty="0"/>
                <a:t>% cloud cover</a:t>
              </a:r>
            </a:p>
            <a:p>
              <a:pPr algn="ctr"/>
              <a:r>
                <a:rPr lang="en-US" sz="619" dirty="0"/>
                <a:t>PET*</a:t>
              </a:r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C9C4A78-B52C-634A-96D5-6F7C507B82A7}"/>
              </a:ext>
            </a:extLst>
          </p:cNvPr>
          <p:cNvSpPr/>
          <p:nvPr/>
        </p:nvSpPr>
        <p:spPr>
          <a:xfrm>
            <a:off x="749843" y="3031633"/>
            <a:ext cx="1659063" cy="242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75" b="1" dirty="0">
                <a:solidFill>
                  <a:schemeClr val="tx1"/>
                </a:solidFill>
              </a:rPr>
              <a:t>spline-detrended ∆r or ∆AGB</a:t>
            </a:r>
            <a:endParaRPr lang="en-US" sz="675" dirty="0">
              <a:solidFill>
                <a:schemeClr val="tx1"/>
              </a:solidFill>
            </a:endParaRPr>
          </a:p>
        </p:txBody>
      </p:sp>
      <p:pic>
        <p:nvPicPr>
          <p:cNvPr id="1038" name="Picture 14" descr="Sun and clouds png, Picture #533973 sun and clouds png">
            <a:extLst>
              <a:ext uri="{FF2B5EF4-FFF2-40B4-BE49-F238E27FC236}">
                <a16:creationId xmlns:a16="http://schemas.microsoft.com/office/drawing/2014/main" id="{4670F7B7-F490-6743-B99D-053DE56A6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0055" y="2968168"/>
            <a:ext cx="431300" cy="43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B9DA78-495A-F149-8D56-0D8776426ED6}"/>
              </a:ext>
            </a:extLst>
          </p:cNvPr>
          <p:cNvSpPr/>
          <p:nvPr/>
        </p:nvSpPr>
        <p:spPr>
          <a:xfrm>
            <a:off x="430044" y="5389058"/>
            <a:ext cx="1168590" cy="294312"/>
          </a:xfrm>
          <a:prstGeom prst="rect">
            <a:avLst/>
          </a:prstGeom>
          <a:noFill/>
        </p:spPr>
        <p:txBody>
          <a:bodyPr wrap="none" lIns="51435" tIns="25718" rIns="51435" bIns="25718">
            <a:spAutoFit/>
          </a:bodyPr>
          <a:lstStyle/>
          <a:p>
            <a:pPr algn="ctr"/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  </a:t>
            </a:r>
            <a:r>
              <a:rPr lang="en-US" sz="1575" b="1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NO</a:t>
            </a:r>
            <a:r>
              <a:rPr lang="en-US" sz="1575" b="1" baseline="-25000" dirty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A3A8-9698-5C48-80A7-7BBE4D25E51A}"/>
              </a:ext>
            </a:extLst>
          </p:cNvPr>
          <p:cNvSpPr txBox="1"/>
          <p:nvPr/>
        </p:nvSpPr>
        <p:spPr>
          <a:xfrm>
            <a:off x="3644301" y="3581664"/>
            <a:ext cx="2343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8CA233-5977-254B-8BDA-7B0F2C0B2B4F}"/>
              </a:ext>
            </a:extLst>
          </p:cNvPr>
          <p:cNvSpPr txBox="1"/>
          <p:nvPr/>
        </p:nvSpPr>
        <p:spPr>
          <a:xfrm>
            <a:off x="1674945" y="5974843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2B7C9B-8063-DF41-876A-CCB9A1996A82}"/>
              </a:ext>
            </a:extLst>
          </p:cNvPr>
          <p:cNvSpPr txBox="1"/>
          <p:nvPr/>
        </p:nvSpPr>
        <p:spPr>
          <a:xfrm>
            <a:off x="1682313" y="5314484"/>
            <a:ext cx="227948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88" dirty="0"/>
              <a:t>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A65967E-218E-3A49-926E-6C48D9AEB400}"/>
              </a:ext>
            </a:extLst>
          </p:cNvPr>
          <p:cNvSpPr txBox="1"/>
          <p:nvPr/>
        </p:nvSpPr>
        <p:spPr>
          <a:xfrm>
            <a:off x="4131475" y="3905558"/>
            <a:ext cx="303288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AIC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C5764-91A3-8D4A-9F06-D085AC794416}"/>
              </a:ext>
            </a:extLst>
          </p:cNvPr>
          <p:cNvSpPr txBox="1"/>
          <p:nvPr/>
        </p:nvSpPr>
        <p:spPr>
          <a:xfrm>
            <a:off x="3427755" y="2876950"/>
            <a:ext cx="50526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T GROUP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BA3616A-DE01-5E4E-A93A-4E969115C80B}"/>
              </a:ext>
            </a:extLst>
          </p:cNvPr>
          <p:cNvSpPr txBox="1"/>
          <p:nvPr/>
        </p:nvSpPr>
        <p:spPr>
          <a:xfrm>
            <a:off x="4091092" y="2876950"/>
            <a:ext cx="595035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PPT GROUP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944146-FC0C-2547-B483-EAEDCDFD92C6}"/>
              </a:ext>
            </a:extLst>
          </p:cNvPr>
          <p:cNvSpPr txBox="1"/>
          <p:nvPr/>
        </p:nvSpPr>
        <p:spPr>
          <a:xfrm>
            <a:off x="4824090" y="2886521"/>
            <a:ext cx="713657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CLOUD GROUP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0153C6-D2D4-A245-B909-523DED5F9C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7461" y="4916189"/>
            <a:ext cx="3299057" cy="13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101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7747</TotalTime>
  <Words>612</Words>
  <Application>Microsoft Macintosh PowerPoint</Application>
  <PresentationFormat>Letter Paper (8.5x11 in)</PresentationFormat>
  <Paragraphs>150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82</cp:revision>
  <dcterms:created xsi:type="dcterms:W3CDTF">2020-05-22T14:33:34Z</dcterms:created>
  <dcterms:modified xsi:type="dcterms:W3CDTF">2021-10-13T11:28:15Z</dcterms:modified>
</cp:coreProperties>
</file>

<file path=docProps/thumbnail.jpeg>
</file>